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257" r:id="rId3"/>
    <p:sldId id="258" r:id="rId4"/>
    <p:sldId id="402" r:id="rId5"/>
    <p:sldId id="396" r:id="rId6"/>
    <p:sldId id="404" r:id="rId7"/>
    <p:sldId id="405" r:id="rId8"/>
    <p:sldId id="406" r:id="rId9"/>
    <p:sldId id="407" r:id="rId10"/>
    <p:sldId id="408" r:id="rId11"/>
    <p:sldId id="410" r:id="rId12"/>
    <p:sldId id="409" r:id="rId13"/>
    <p:sldId id="345" r:id="rId14"/>
    <p:sldId id="412" r:id="rId15"/>
    <p:sldId id="346" r:id="rId16"/>
    <p:sldId id="347" r:id="rId17"/>
    <p:sldId id="349" r:id="rId18"/>
    <p:sldId id="350" r:id="rId19"/>
    <p:sldId id="351" r:id="rId20"/>
    <p:sldId id="352" r:id="rId21"/>
    <p:sldId id="353" r:id="rId22"/>
    <p:sldId id="355" r:id="rId23"/>
    <p:sldId id="411" r:id="rId24"/>
    <p:sldId id="414" r:id="rId25"/>
    <p:sldId id="416" r:id="rId26"/>
    <p:sldId id="415" r:id="rId27"/>
    <p:sldId id="397" r:id="rId28"/>
    <p:sldId id="403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86642" autoAdjust="0"/>
  </p:normalViewPr>
  <p:slideViewPr>
    <p:cSldViewPr>
      <p:cViewPr varScale="1">
        <p:scale>
          <a:sx n="96" d="100"/>
          <a:sy n="96" d="100"/>
        </p:scale>
        <p:origin x="149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07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clin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nja-tutorials.com/2018/11/03/river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6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3d.com/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unity3d.com/2021.2/Documentation/Manual/Shader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875510"/>
          </a:xfrm>
        </p:spPr>
        <p:txBody>
          <a:bodyPr>
            <a:normAutofit/>
          </a:bodyPr>
          <a:lstStyle/>
          <a:p>
            <a:r>
              <a:rPr lang="zh-CN" altLang="en-US" dirty="0"/>
              <a:t>渲染管线：</a:t>
            </a:r>
            <a:r>
              <a:rPr lang="en-US" altLang="zh-CN" dirty="0"/>
              <a:t>High-Definition Rendering Pipeline (HDRP)</a:t>
            </a:r>
          </a:p>
          <a:p>
            <a:pPr lvl="1"/>
            <a:r>
              <a:rPr lang="zh-CN" altLang="en-US" dirty="0"/>
              <a:t>概述</a:t>
            </a:r>
            <a:endParaRPr lang="en-US" altLang="zh-CN" dirty="0"/>
          </a:p>
          <a:p>
            <a:pPr lvl="2"/>
            <a:r>
              <a:rPr lang="zh-CN" altLang="en-US" dirty="0"/>
              <a:t>旨在轻松制作高质量视觉效果，帮助小规模开发者制作</a:t>
            </a:r>
            <a:r>
              <a:rPr lang="en-US" altLang="zh-CN" dirty="0"/>
              <a:t>3A</a:t>
            </a:r>
            <a:r>
              <a:rPr lang="zh-CN" altLang="en-US" dirty="0"/>
              <a:t>作品</a:t>
            </a:r>
            <a:endParaRPr lang="en-US" altLang="zh-CN" dirty="0"/>
          </a:p>
          <a:p>
            <a:pPr lvl="2"/>
            <a:r>
              <a:rPr lang="zh-CN" altLang="en-US" dirty="0"/>
              <a:t>适用于针对高性能设备的游戏项目</a:t>
            </a:r>
            <a:endParaRPr lang="en-US" altLang="zh-CN" dirty="0"/>
          </a:p>
          <a:p>
            <a:pPr lvl="1"/>
            <a:r>
              <a:rPr lang="zh-CN" altLang="en-US" dirty="0"/>
              <a:t>特点</a:t>
            </a:r>
            <a:endParaRPr lang="en-US" altLang="zh-CN" dirty="0"/>
          </a:p>
          <a:p>
            <a:pPr lvl="2"/>
            <a:r>
              <a:rPr lang="zh-CN" altLang="en-US" dirty="0"/>
              <a:t>混合使用前向渲染和延迟渲染</a:t>
            </a:r>
            <a:endParaRPr lang="en-US" altLang="zh-CN" dirty="0"/>
          </a:p>
          <a:p>
            <a:pPr lvl="2"/>
            <a:r>
              <a:rPr lang="zh-CN" altLang="en-US" dirty="0"/>
              <a:t>使用</a:t>
            </a:r>
            <a:r>
              <a:rPr lang="en-US" altLang="zh-CN" dirty="0" err="1"/>
              <a:t>tile,cluster</a:t>
            </a:r>
            <a:r>
              <a:rPr lang="zh-CN" altLang="en-US" dirty="0"/>
              <a:t>渲染器，光线缩放效果更好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789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Shader</a:t>
            </a:r>
          </a:p>
          <a:p>
            <a:pPr lvl="1"/>
            <a:r>
              <a:rPr lang="zh-CN" altLang="en-US" dirty="0"/>
              <a:t>渲染管线运行的程序，告诉</a:t>
            </a:r>
            <a:r>
              <a:rPr lang="en-US" altLang="zh-CN" dirty="0"/>
              <a:t>GPU</a:t>
            </a:r>
            <a:r>
              <a:rPr lang="zh-CN" altLang="en-US" dirty="0"/>
              <a:t>如何渲染图形</a:t>
            </a:r>
            <a:endParaRPr lang="en-US" altLang="zh-CN" dirty="0"/>
          </a:p>
          <a:p>
            <a:pPr lvl="1"/>
            <a:r>
              <a:rPr lang="en-US" altLang="zh-CN" dirty="0"/>
              <a:t>Shader</a:t>
            </a:r>
            <a:r>
              <a:rPr lang="zh-CN" altLang="en-US" dirty="0"/>
              <a:t>和</a:t>
            </a:r>
            <a:r>
              <a:rPr lang="en-US" altLang="zh-CN" dirty="0"/>
              <a:t>Material</a:t>
            </a:r>
            <a:r>
              <a:rPr lang="zh-CN" altLang="en-US" dirty="0"/>
              <a:t>定义了</a:t>
            </a:r>
            <a:r>
              <a:rPr lang="en-US" altLang="zh-CN" dirty="0"/>
              <a:t>3D</a:t>
            </a:r>
            <a:r>
              <a:rPr lang="zh-CN" altLang="en-US" dirty="0"/>
              <a:t>物体的外观（颜色、反射、物理材质）</a:t>
            </a:r>
            <a:endParaRPr lang="en-US" altLang="zh-CN" dirty="0"/>
          </a:p>
          <a:p>
            <a:pPr lvl="1"/>
            <a:r>
              <a:rPr lang="zh-CN" altLang="en-US" dirty="0"/>
              <a:t>作用于</a:t>
            </a:r>
            <a:r>
              <a:rPr lang="en-US" altLang="zh-CN" dirty="0"/>
              <a:t>mesh(</a:t>
            </a:r>
            <a:r>
              <a:rPr lang="zh-CN" altLang="en-US" dirty="0"/>
              <a:t>网格</a:t>
            </a:r>
            <a:r>
              <a:rPr lang="en-US" altLang="zh-CN" dirty="0"/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559A0C-6CED-204A-BCC8-D7A7F8D8C1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7" y="3429000"/>
            <a:ext cx="7884368" cy="30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1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C3FFFB-BF8C-0944-BE7B-0255B0B29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44" y="332656"/>
            <a:ext cx="6476511" cy="61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9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Shader</a:t>
            </a:r>
          </a:p>
          <a:p>
            <a:pPr lvl="1"/>
            <a:r>
              <a:rPr lang="en-US" altLang="zh-CN" dirty="0"/>
              <a:t>Unity</a:t>
            </a:r>
            <a:r>
              <a:rPr lang="zh-CN" altLang="en-US" dirty="0"/>
              <a:t>支持</a:t>
            </a:r>
            <a:r>
              <a:rPr lang="en-US" altLang="zh-CN" dirty="0"/>
              <a:t>4</a:t>
            </a:r>
            <a:r>
              <a:rPr lang="zh-CN" altLang="en-US" dirty="0"/>
              <a:t>种不同类型</a:t>
            </a:r>
            <a:r>
              <a:rPr lang="en-US" altLang="zh-CN" dirty="0" err="1"/>
              <a:t>Shader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A50F00-1DC5-A44A-A429-8E33BF3AB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2420888"/>
            <a:ext cx="88773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9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D5F64D0-3ED6-9B46-ACFD-024D9DA8A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34550"/>
            <a:ext cx="7647887" cy="598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8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编程：固定渲染管线</a:t>
            </a:r>
            <a:endParaRPr lang="en-US" altLang="zh-CN" dirty="0"/>
          </a:p>
          <a:p>
            <a:pPr lvl="1"/>
            <a:r>
              <a:rPr lang="en-US" altLang="zh-CN" dirty="0"/>
              <a:t>OpenGL ES 1.0</a:t>
            </a:r>
            <a:r>
              <a:rPr lang="zh-CN" altLang="en-US" dirty="0"/>
              <a:t>，只提供一些渲染功能的开关项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81" y="2132856"/>
            <a:ext cx="4983038" cy="43880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036672-BA70-4047-AB35-3BB4B32F8D11}"/>
              </a:ext>
            </a:extLst>
          </p:cNvPr>
          <p:cNvSpPr/>
          <p:nvPr/>
        </p:nvSpPr>
        <p:spPr>
          <a:xfrm>
            <a:off x="2195736" y="2154095"/>
            <a:ext cx="338437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7B4E77-9CB8-394D-9718-9956072EFD47}"/>
              </a:ext>
            </a:extLst>
          </p:cNvPr>
          <p:cNvSpPr txBox="1"/>
          <p:nvPr/>
        </p:nvSpPr>
        <p:spPr>
          <a:xfrm>
            <a:off x="5580112" y="2102694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表示</a:t>
            </a:r>
            <a:r>
              <a:rPr lang="en-US" altLang="zh-CN" dirty="0" err="1">
                <a:solidFill>
                  <a:srgbClr val="FF0000"/>
                </a:solidFill>
              </a:rPr>
              <a:t>Shader</a:t>
            </a:r>
            <a:r>
              <a:rPr lang="zh-CN" altLang="en-US" dirty="0">
                <a:solidFill>
                  <a:srgbClr val="FF0000"/>
                </a:solidFill>
              </a:rPr>
              <a:t>的显示目录及代码语块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4937FA-5BDD-3345-BAFB-4C6F30661CBA}"/>
              </a:ext>
            </a:extLst>
          </p:cNvPr>
          <p:cNvSpPr/>
          <p:nvPr/>
        </p:nvSpPr>
        <p:spPr>
          <a:xfrm>
            <a:off x="2392893" y="2486908"/>
            <a:ext cx="954971" cy="216024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1470E2-28C3-D547-830F-0BFC0F08918F}"/>
              </a:ext>
            </a:extLst>
          </p:cNvPr>
          <p:cNvSpPr txBox="1"/>
          <p:nvPr/>
        </p:nvSpPr>
        <p:spPr>
          <a:xfrm>
            <a:off x="3347864" y="2420113"/>
            <a:ext cx="55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FF00"/>
                </a:solidFill>
              </a:rPr>
              <a:t>表示</a:t>
            </a:r>
            <a:r>
              <a:rPr lang="en-US" altLang="zh-CN" dirty="0" err="1">
                <a:solidFill>
                  <a:srgbClr val="00FF00"/>
                </a:solidFill>
              </a:rPr>
              <a:t>Shader</a:t>
            </a:r>
            <a:r>
              <a:rPr lang="zh-CN" altLang="en-US" dirty="0">
                <a:solidFill>
                  <a:srgbClr val="00FF00"/>
                </a:solidFill>
              </a:rPr>
              <a:t>的属性部分，配置渲染管线需要用到的参数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9FA47E-538E-1342-B857-2A9CC7060CD1}"/>
              </a:ext>
            </a:extLst>
          </p:cNvPr>
          <p:cNvSpPr/>
          <p:nvPr/>
        </p:nvSpPr>
        <p:spPr>
          <a:xfrm>
            <a:off x="2392893" y="3828066"/>
            <a:ext cx="887126" cy="2160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B709CD-155D-0E4E-916C-1CA051FE7C9C}"/>
              </a:ext>
            </a:extLst>
          </p:cNvPr>
          <p:cNvSpPr txBox="1"/>
          <p:nvPr/>
        </p:nvSpPr>
        <p:spPr>
          <a:xfrm>
            <a:off x="3263749" y="3764038"/>
            <a:ext cx="596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子着色器，可以有多个，</a:t>
            </a:r>
            <a:r>
              <a:rPr lang="en-US" altLang="zh-CN" dirty="0">
                <a:solidFill>
                  <a:srgbClr val="0000FF"/>
                </a:solidFill>
              </a:rPr>
              <a:t>Unity</a:t>
            </a:r>
            <a:r>
              <a:rPr lang="zh-CN" altLang="en-US" dirty="0">
                <a:solidFill>
                  <a:srgbClr val="0000FF"/>
                </a:solidFill>
              </a:rPr>
              <a:t>会自动找到当前设备支持的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1A13A1-135B-8B4B-BDFF-830CD4085917}"/>
              </a:ext>
            </a:extLst>
          </p:cNvPr>
          <p:cNvSpPr/>
          <p:nvPr/>
        </p:nvSpPr>
        <p:spPr>
          <a:xfrm>
            <a:off x="2752933" y="4163532"/>
            <a:ext cx="576064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908561-2546-EC46-BF3C-CB9179DA9A5D}"/>
              </a:ext>
            </a:extLst>
          </p:cNvPr>
          <p:cNvSpPr txBox="1"/>
          <p:nvPr/>
        </p:nvSpPr>
        <p:spPr>
          <a:xfrm>
            <a:off x="3328997" y="4086878"/>
            <a:ext cx="519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相当于</a:t>
            </a:r>
            <a:r>
              <a:rPr lang="en-US" altLang="zh-CN" dirty="0" err="1">
                <a:solidFill>
                  <a:srgbClr val="7030A0"/>
                </a:solidFill>
              </a:rPr>
              <a:t>DrawCall</a:t>
            </a:r>
            <a:r>
              <a:rPr lang="zh-CN" altLang="en-US" dirty="0">
                <a:solidFill>
                  <a:srgbClr val="7030A0"/>
                </a:solidFill>
              </a:rPr>
              <a:t>，可以有多个， 但建议只使用一个</a:t>
            </a:r>
          </a:p>
        </p:txBody>
      </p:sp>
    </p:spTree>
    <p:extLst>
      <p:ext uri="{BB962C8B-B14F-4D97-AF65-F5344CB8AC3E}">
        <p14:creationId xmlns:p14="http://schemas.microsoft.com/office/powerpoint/2010/main" val="917992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编程：可编程渲染管线</a:t>
            </a:r>
            <a:endParaRPr lang="en-US" altLang="zh-CN" dirty="0"/>
          </a:p>
          <a:p>
            <a:pPr lvl="1"/>
            <a:r>
              <a:rPr lang="en-US" altLang="zh-CN" dirty="0"/>
              <a:t>OpenGL ES 2.0</a:t>
            </a:r>
            <a:r>
              <a:rPr lang="zh-CN" altLang="en-US" dirty="0"/>
              <a:t>开始，可以对每个片段着色</a:t>
            </a:r>
            <a:r>
              <a:rPr lang="en-US" altLang="zh-CN" dirty="0"/>
              <a:t>,</a:t>
            </a:r>
            <a:r>
              <a:rPr lang="zh-CN" altLang="en-US" dirty="0"/>
              <a:t>详见</a:t>
            </a:r>
            <a:endParaRPr lang="en-US" altLang="zh-CN" dirty="0"/>
          </a:p>
          <a:p>
            <a:pPr lvl="2"/>
            <a:r>
              <a:rPr lang="en-US" altLang="zh-CN" dirty="0" err="1"/>
              <a:t>VertexandFragmentShader.shader</a:t>
            </a:r>
            <a:endParaRPr lang="en-US" altLang="zh-CN" dirty="0"/>
          </a:p>
          <a:p>
            <a:pPr lvl="2"/>
            <a:r>
              <a:rPr lang="en-US" altLang="zh-CN" dirty="0" err="1"/>
              <a:t>VertexandFragmentShader_Plus.shader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1986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编程：表面着色器</a:t>
            </a:r>
            <a:endParaRPr lang="en-US" altLang="zh-CN" dirty="0"/>
          </a:p>
          <a:p>
            <a:pPr lvl="1"/>
            <a:r>
              <a:rPr lang="zh-CN" altLang="en-US" dirty="0"/>
              <a:t>可以省略</a:t>
            </a:r>
            <a:r>
              <a:rPr lang="en-US" altLang="zh-CN" dirty="0"/>
              <a:t> #pragma vertex </a:t>
            </a:r>
            <a:r>
              <a:rPr lang="en-US" altLang="zh-CN" dirty="0" err="1"/>
              <a:t>vert</a:t>
            </a:r>
            <a:r>
              <a:rPr lang="en-US" altLang="zh-CN" dirty="0"/>
              <a:t>#,</a:t>
            </a:r>
            <a:r>
              <a:rPr lang="zh-CN" altLang="en-US" dirty="0"/>
              <a:t>不需要</a:t>
            </a:r>
            <a:r>
              <a:rPr lang="en-US" altLang="zh-CN" dirty="0"/>
              <a:t>Pass</a:t>
            </a:r>
            <a:r>
              <a:rPr lang="zh-CN" altLang="en-US" dirty="0"/>
              <a:t>块，详见</a:t>
            </a:r>
            <a:endParaRPr lang="en-US" altLang="zh-CN" dirty="0"/>
          </a:p>
          <a:p>
            <a:pPr lvl="2"/>
            <a:r>
              <a:rPr lang="en-US" altLang="zh-CN" dirty="0" err="1"/>
              <a:t>SurfaceShader.shader</a:t>
            </a:r>
            <a:endParaRPr lang="en-US" altLang="zh-CN" dirty="0"/>
          </a:p>
          <a:p>
            <a:pPr lvl="2"/>
            <a:r>
              <a:rPr lang="en-US" altLang="zh-CN" dirty="0" err="1"/>
              <a:t>SurfaceShader_Plus.shader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Unity</a:t>
            </a:r>
            <a:r>
              <a:rPr lang="zh-CN" altLang="en-US" dirty="0"/>
              <a:t>安装目录下，可以找到内置</a:t>
            </a:r>
            <a:r>
              <a:rPr lang="en-US" altLang="zh-CN" dirty="0"/>
              <a:t>CG</a:t>
            </a:r>
            <a:r>
              <a:rPr lang="zh-CN" altLang="en-US" dirty="0"/>
              <a:t>代码，位于</a:t>
            </a:r>
            <a:r>
              <a:rPr lang="en-US" altLang="zh-CN" dirty="0" err="1"/>
              <a:t>CGInclude</a:t>
            </a:r>
            <a:r>
              <a:rPr lang="zh-CN" altLang="en-US" dirty="0"/>
              <a:t>文件夹下，打开</a:t>
            </a:r>
            <a:r>
              <a:rPr lang="en-US" altLang="zh-CN" dirty="0" err="1"/>
              <a:t>Lighting.cginc</a:t>
            </a:r>
            <a:r>
              <a:rPr lang="zh-CN" altLang="en-US" dirty="0"/>
              <a:t>就可以看到</a:t>
            </a:r>
            <a:r>
              <a:rPr lang="en-US" altLang="zh-CN" dirty="0" err="1"/>
              <a:t>SurfaceOutput</a:t>
            </a:r>
            <a:r>
              <a:rPr lang="zh-CN" altLang="en-US" dirty="0"/>
              <a:t>结构定义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956284" y="4005064"/>
            <a:ext cx="5688632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Struct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en-US" altLang="zh-CN" dirty="0" err="1">
                <a:solidFill>
                  <a:srgbClr val="0000FF"/>
                </a:solidFill>
              </a:rPr>
              <a:t>SurfaceOputput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{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	fixed3 Albedo;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	fixed3 Normal;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	fixed3 Emission;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	half Specular;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	fixed Gloss;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	fixed Alpha;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}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12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编程：深度排序</a:t>
            </a:r>
            <a:endParaRPr lang="en-US" altLang="zh-CN" dirty="0"/>
          </a:p>
          <a:p>
            <a:pPr lvl="1"/>
            <a:r>
              <a:rPr lang="zh-CN" altLang="en-US" dirty="0"/>
              <a:t>模型之间的渲染顺序可以在</a:t>
            </a:r>
            <a:r>
              <a:rPr lang="en-US" altLang="zh-CN" dirty="0" err="1"/>
              <a:t>Shader</a:t>
            </a:r>
            <a:r>
              <a:rPr lang="zh-CN" altLang="en-US" dirty="0"/>
              <a:t>中标明，如</a:t>
            </a:r>
            <a:r>
              <a:rPr lang="en-US" altLang="zh-CN" dirty="0"/>
              <a:t>Tags{“</a:t>
            </a:r>
            <a:r>
              <a:rPr lang="en-US" altLang="zh-CN" dirty="0" err="1"/>
              <a:t>RenderType</a:t>
            </a:r>
            <a:r>
              <a:rPr lang="en-US" altLang="zh-CN" dirty="0"/>
              <a:t>”=“Opaque”} </a:t>
            </a:r>
            <a:r>
              <a:rPr lang="zh-CN" altLang="en-US" dirty="0"/>
              <a:t>共有</a:t>
            </a:r>
            <a:r>
              <a:rPr lang="en-US" altLang="zh-CN" dirty="0"/>
              <a:t>5</a:t>
            </a:r>
            <a:r>
              <a:rPr lang="zh-CN" altLang="en-US" dirty="0"/>
              <a:t>个类型，代表的数值也不一样</a:t>
            </a:r>
            <a:endParaRPr lang="en-US" altLang="zh-CN" dirty="0"/>
          </a:p>
          <a:p>
            <a:pPr lvl="2"/>
            <a:r>
              <a:rPr lang="en-US" altLang="zh-CN" dirty="0"/>
              <a:t>Background</a:t>
            </a:r>
            <a:r>
              <a:rPr lang="zh-CN" altLang="en-US" dirty="0"/>
              <a:t>：代表</a:t>
            </a:r>
            <a:r>
              <a:rPr lang="en-US" altLang="zh-CN" dirty="0"/>
              <a:t>1000</a:t>
            </a:r>
            <a:r>
              <a:rPr lang="zh-CN" altLang="en-US" dirty="0"/>
              <a:t>，天空盒或背景</a:t>
            </a:r>
            <a:endParaRPr lang="en-US" altLang="zh-CN" dirty="0"/>
          </a:p>
          <a:p>
            <a:pPr lvl="2"/>
            <a:r>
              <a:rPr lang="en-US" altLang="zh-CN" dirty="0"/>
              <a:t>Geometry</a:t>
            </a:r>
            <a:r>
              <a:rPr lang="zh-CN" altLang="en-US" dirty="0"/>
              <a:t>：代表</a:t>
            </a:r>
            <a:r>
              <a:rPr lang="en-US" altLang="zh-CN" dirty="0"/>
              <a:t>2000</a:t>
            </a:r>
            <a:r>
              <a:rPr lang="zh-CN" altLang="en-US" dirty="0"/>
              <a:t>，几何体、地形、地上的房子</a:t>
            </a:r>
            <a:endParaRPr lang="en-US" altLang="zh-CN" dirty="0"/>
          </a:p>
          <a:p>
            <a:pPr lvl="2"/>
            <a:r>
              <a:rPr lang="en-US" altLang="zh-CN" dirty="0" err="1"/>
              <a:t>AlphaTest</a:t>
            </a:r>
            <a:r>
              <a:rPr lang="zh-CN" altLang="en-US" dirty="0"/>
              <a:t>：代表</a:t>
            </a:r>
            <a:r>
              <a:rPr lang="en-US" altLang="zh-CN" dirty="0"/>
              <a:t>2450</a:t>
            </a:r>
            <a:r>
              <a:rPr lang="zh-CN" altLang="en-US" dirty="0"/>
              <a:t>，透明测试</a:t>
            </a:r>
            <a:endParaRPr lang="en-US" altLang="zh-CN" dirty="0"/>
          </a:p>
          <a:p>
            <a:pPr lvl="2"/>
            <a:r>
              <a:rPr lang="en-US" altLang="zh-CN" dirty="0"/>
              <a:t>Transparent</a:t>
            </a:r>
            <a:r>
              <a:rPr lang="zh-CN" altLang="en-US" dirty="0"/>
              <a:t>：代表</a:t>
            </a:r>
            <a:r>
              <a:rPr lang="en-US" altLang="zh-CN" dirty="0"/>
              <a:t>3000</a:t>
            </a:r>
            <a:r>
              <a:rPr lang="zh-CN" altLang="en-US" dirty="0"/>
              <a:t>，透明或半透明</a:t>
            </a:r>
            <a:endParaRPr lang="en-US" altLang="zh-CN" dirty="0"/>
          </a:p>
          <a:p>
            <a:pPr lvl="2"/>
            <a:r>
              <a:rPr lang="en-US" altLang="zh-CN" dirty="0"/>
              <a:t>Overlay</a:t>
            </a:r>
            <a:r>
              <a:rPr lang="zh-CN" altLang="en-US" dirty="0"/>
              <a:t>：代表</a:t>
            </a:r>
            <a:r>
              <a:rPr lang="en-US" altLang="zh-CN" dirty="0"/>
              <a:t>4000</a:t>
            </a:r>
            <a:r>
              <a:rPr lang="zh-CN" altLang="en-US" dirty="0"/>
              <a:t>，渲染在最前面</a:t>
            </a:r>
            <a:endParaRPr lang="en-US" altLang="zh-CN" dirty="0"/>
          </a:p>
          <a:p>
            <a:pPr lvl="1"/>
            <a:r>
              <a:rPr lang="zh-CN" altLang="en-US" dirty="0"/>
              <a:t>数值越小越先渲染，也可以直接加减对应值，如</a:t>
            </a:r>
            <a:r>
              <a:rPr lang="en-US" altLang="zh-CN" dirty="0"/>
              <a:t>Tags{“</a:t>
            </a:r>
            <a:r>
              <a:rPr lang="en-US" altLang="zh-CN" dirty="0" err="1"/>
              <a:t>RenderType</a:t>
            </a:r>
            <a:r>
              <a:rPr lang="en-US" altLang="zh-CN" dirty="0"/>
              <a:t>”=“Geometry+1”}</a:t>
            </a:r>
          </a:p>
        </p:txBody>
      </p:sp>
    </p:spTree>
    <p:extLst>
      <p:ext uri="{BB962C8B-B14F-4D97-AF65-F5344CB8AC3E}">
        <p14:creationId xmlns:p14="http://schemas.microsoft.com/office/powerpoint/2010/main" val="1764595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编程：深度排序</a:t>
            </a:r>
            <a:endParaRPr lang="en-US" altLang="zh-CN" dirty="0"/>
          </a:p>
          <a:p>
            <a:pPr lvl="1"/>
            <a:r>
              <a:rPr lang="en-US" altLang="zh-CN" dirty="0" err="1"/>
              <a:t>Ztest</a:t>
            </a:r>
            <a:r>
              <a:rPr lang="en-US" altLang="zh-CN" dirty="0"/>
              <a:t> </a:t>
            </a:r>
            <a:r>
              <a:rPr lang="en-US" altLang="zh-CN" dirty="0" err="1"/>
              <a:t>Lequal</a:t>
            </a:r>
            <a:r>
              <a:rPr lang="zh-CN" altLang="en-US" dirty="0"/>
              <a:t>：用于深度测试</a:t>
            </a:r>
            <a:endParaRPr lang="en-US" altLang="zh-CN" dirty="0"/>
          </a:p>
          <a:p>
            <a:pPr lvl="1"/>
            <a:r>
              <a:rPr lang="en-US" altLang="zh-CN" dirty="0" err="1"/>
              <a:t>Zwrite</a:t>
            </a:r>
            <a:r>
              <a:rPr lang="en-US" altLang="zh-CN" dirty="0"/>
              <a:t> On</a:t>
            </a:r>
            <a:r>
              <a:rPr lang="zh-CN" altLang="en-US" dirty="0"/>
              <a:t>：用于覆盖填充像素</a:t>
            </a:r>
            <a:endParaRPr lang="en-US" altLang="zh-CN" dirty="0"/>
          </a:p>
          <a:p>
            <a:pPr lvl="1"/>
            <a:r>
              <a:rPr lang="zh-CN" altLang="en-US" dirty="0"/>
              <a:t>详见</a:t>
            </a:r>
            <a:r>
              <a:rPr lang="en-US" altLang="zh-CN" dirty="0" err="1"/>
              <a:t>ZTestShader.shader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212976"/>
            <a:ext cx="4896102" cy="33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4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着色器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编程：透明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 err="1"/>
              <a:t>Shader</a:t>
            </a:r>
            <a:r>
              <a:rPr lang="zh-CN" altLang="en-US" dirty="0"/>
              <a:t>中实现透明可以通过两种方式</a:t>
            </a:r>
            <a:endParaRPr lang="en-US" altLang="zh-CN" dirty="0"/>
          </a:p>
          <a:p>
            <a:pPr lvl="2"/>
            <a:r>
              <a:rPr lang="en-US" altLang="zh-CN" dirty="0" err="1"/>
              <a:t>Alpah</a:t>
            </a:r>
            <a:r>
              <a:rPr lang="en-US" altLang="zh-CN" dirty="0"/>
              <a:t> Test</a:t>
            </a:r>
            <a:r>
              <a:rPr lang="zh-CN" altLang="en-US" dirty="0"/>
              <a:t>：透明部分不会和背景混合，因为移动平台不支持</a:t>
            </a:r>
            <a:r>
              <a:rPr lang="en-US" altLang="zh-CN" dirty="0"/>
              <a:t>Early-Z</a:t>
            </a:r>
            <a:r>
              <a:rPr lang="zh-CN" altLang="en-US" dirty="0"/>
              <a:t>，效率比较慢，有时仍需用到，比如自身溶解效果</a:t>
            </a:r>
            <a:endParaRPr lang="en-US" altLang="zh-CN" dirty="0"/>
          </a:p>
          <a:p>
            <a:pPr lvl="2"/>
            <a:r>
              <a:rPr lang="en-US" altLang="zh-CN" dirty="0"/>
              <a:t>Alpha Blend</a:t>
            </a:r>
            <a:r>
              <a:rPr lang="zh-CN" altLang="en-US" dirty="0"/>
              <a:t>：透明部分会和背景混合，使用场景较多，如粒子特效、角色身体、翅膀等发光效果</a:t>
            </a:r>
            <a:endParaRPr lang="en-US" altLang="zh-CN" dirty="0"/>
          </a:p>
          <a:p>
            <a:pPr lvl="1"/>
            <a:r>
              <a:rPr lang="zh-CN" altLang="en-US" dirty="0"/>
              <a:t>尽量减少使用透明通道，因为透明会出现混合，渲染需要从后向前渲染，会出现大量过度绘制限项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5384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编程：裁切</a:t>
            </a:r>
            <a:endParaRPr lang="en-US" altLang="zh-CN" dirty="0"/>
          </a:p>
          <a:p>
            <a:pPr lvl="1"/>
            <a:r>
              <a:rPr lang="en-US" altLang="zh-CN" dirty="0" err="1"/>
              <a:t>Shader</a:t>
            </a:r>
            <a:r>
              <a:rPr lang="zh-CN" altLang="en-US" dirty="0"/>
              <a:t>提供了</a:t>
            </a:r>
            <a:r>
              <a:rPr lang="en-US" altLang="zh-CN" dirty="0"/>
              <a:t>Stencil</a:t>
            </a:r>
            <a:r>
              <a:rPr lang="zh-CN" altLang="en-US" dirty="0"/>
              <a:t>模板，比较慢，但可以做裁切</a:t>
            </a:r>
            <a:endParaRPr lang="en-US" altLang="zh-CN" dirty="0"/>
          </a:p>
          <a:p>
            <a:pPr lvl="2"/>
            <a:r>
              <a:rPr lang="zh-CN" altLang="en-US" dirty="0"/>
              <a:t>首先在裁切与被裁切的</a:t>
            </a:r>
            <a:r>
              <a:rPr lang="en-US" altLang="zh-CN" dirty="0"/>
              <a:t>Properties</a:t>
            </a:r>
            <a:r>
              <a:rPr lang="zh-CN" altLang="en-US" dirty="0"/>
              <a:t>代码块中添加一个唯一标识的</a:t>
            </a:r>
            <a:r>
              <a:rPr lang="en-US" altLang="zh-CN" dirty="0"/>
              <a:t>ID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在需要裁切的模型上写入</a:t>
            </a:r>
            <a:r>
              <a:rPr lang="en-US" altLang="zh-CN" dirty="0"/>
              <a:t>Stencil</a:t>
            </a:r>
            <a:r>
              <a:rPr lang="zh-CN" altLang="en-US" dirty="0"/>
              <a:t>，其中</a:t>
            </a:r>
            <a:r>
              <a:rPr lang="en-US" altLang="zh-CN" dirty="0"/>
              <a:t>Ref[_ID]</a:t>
            </a:r>
            <a:r>
              <a:rPr lang="zh-CN" altLang="en-US" dirty="0"/>
              <a:t>表示唯一标识符，</a:t>
            </a:r>
            <a:r>
              <a:rPr lang="en-US" altLang="zh-CN" dirty="0"/>
              <a:t> Comp equal</a:t>
            </a:r>
            <a:r>
              <a:rPr lang="zh-CN" altLang="en-US" dirty="0"/>
              <a:t>用来和裁切区域比较是否显示这个像素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339752" y="2763122"/>
            <a:ext cx="4572000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Properties</a:t>
            </a:r>
          </a:p>
          <a:p>
            <a:r>
              <a:rPr lang="zh-CN" altLang="en-US" dirty="0"/>
              <a:t>{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_MainTex ("Texture", 2D) = "white" {}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_ID("Mask ID", Int) = 1</a:t>
            </a:r>
          </a:p>
          <a:p>
            <a:r>
              <a:rPr lang="zh-CN" altLang="en-US" dirty="0"/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0C78EA-EAE4-2448-9C2D-61A2B5027D0E}"/>
              </a:ext>
            </a:extLst>
          </p:cNvPr>
          <p:cNvSpPr/>
          <p:nvPr/>
        </p:nvSpPr>
        <p:spPr>
          <a:xfrm>
            <a:off x="2286000" y="5229200"/>
            <a:ext cx="4572000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CN" altLang="en-US" dirty="0"/>
              <a:t>Stencil </a:t>
            </a:r>
          </a:p>
          <a:p>
            <a:r>
              <a:rPr lang="zh-CN" altLang="en-US" dirty="0"/>
              <a:t>       {</a:t>
            </a:r>
          </a:p>
          <a:p>
            <a:r>
              <a:rPr lang="zh-CN" altLang="en-US" dirty="0"/>
              <a:t>        Ref [_ID]</a:t>
            </a:r>
          </a:p>
          <a:p>
            <a:r>
              <a:rPr lang="zh-CN" altLang="en-US" dirty="0"/>
              <a:t>        Comp equal</a:t>
            </a:r>
          </a:p>
          <a:p>
            <a:r>
              <a:rPr lang="zh-CN" altLang="en-US" dirty="0"/>
              <a:t>        } </a:t>
            </a:r>
          </a:p>
        </p:txBody>
      </p:sp>
    </p:spTree>
    <p:extLst>
      <p:ext uri="{BB962C8B-B14F-4D97-AF65-F5344CB8AC3E}">
        <p14:creationId xmlns:p14="http://schemas.microsoft.com/office/powerpoint/2010/main" val="2050903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编程：裁切</a:t>
            </a:r>
            <a:endParaRPr lang="en-US" altLang="zh-CN" dirty="0"/>
          </a:p>
          <a:p>
            <a:pPr lvl="1"/>
            <a:r>
              <a:rPr lang="en-US" altLang="zh-CN" dirty="0" err="1"/>
              <a:t>Shader</a:t>
            </a:r>
            <a:r>
              <a:rPr lang="zh-CN" altLang="en-US" dirty="0"/>
              <a:t>提供了</a:t>
            </a:r>
            <a:r>
              <a:rPr lang="en-US" altLang="zh-CN" dirty="0"/>
              <a:t>Stencil</a:t>
            </a:r>
            <a:r>
              <a:rPr lang="zh-CN" altLang="en-US" dirty="0"/>
              <a:t>模板，比较慢，但可以做裁切</a:t>
            </a:r>
            <a:endParaRPr lang="en-US" altLang="zh-CN" dirty="0"/>
          </a:p>
          <a:p>
            <a:pPr lvl="2"/>
            <a:r>
              <a:rPr lang="zh-CN" altLang="en-US" dirty="0"/>
              <a:t>还需要设置一个裁切区域，其中</a:t>
            </a:r>
            <a:r>
              <a:rPr lang="en-US" altLang="zh-CN" dirty="0"/>
              <a:t>Ref[_ID]</a:t>
            </a:r>
            <a:r>
              <a:rPr lang="zh-CN" altLang="en-US" dirty="0"/>
              <a:t>和裁切模型匹配，</a:t>
            </a:r>
            <a:r>
              <a:rPr lang="en-US" altLang="zh-CN" dirty="0"/>
              <a:t> Comp always </a:t>
            </a:r>
            <a:r>
              <a:rPr lang="zh-CN" altLang="en-US" dirty="0"/>
              <a:t>和</a:t>
            </a:r>
            <a:r>
              <a:rPr lang="en-US" altLang="zh-CN" dirty="0"/>
              <a:t>Pass replace</a:t>
            </a:r>
            <a:r>
              <a:rPr lang="zh-CN" altLang="en-US" dirty="0"/>
              <a:t>表示在这个区域内的像素永远显示，否则将被才切掉：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514600" y="3933056"/>
            <a:ext cx="4572000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CN" altLang="en-US" dirty="0"/>
              <a:t>Stencil </a:t>
            </a:r>
          </a:p>
          <a:p>
            <a:r>
              <a:rPr lang="zh-CN" altLang="en-US" dirty="0"/>
              <a:t>       {</a:t>
            </a:r>
          </a:p>
          <a:p>
            <a:r>
              <a:rPr lang="zh-CN" altLang="en-US" dirty="0"/>
              <a:t>           Ref [_ID]</a:t>
            </a:r>
          </a:p>
          <a:p>
            <a:r>
              <a:rPr lang="zh-CN" altLang="en-US" dirty="0"/>
              <a:t>           Comp </a:t>
            </a:r>
            <a:r>
              <a:rPr lang="en-US" altLang="zh-CN" dirty="0"/>
              <a:t>always</a:t>
            </a:r>
          </a:p>
          <a:p>
            <a:r>
              <a:rPr lang="en-US" altLang="zh-CN" dirty="0"/>
              <a:t>            Pass replace</a:t>
            </a:r>
            <a:endParaRPr lang="zh-CN" altLang="en-US" dirty="0"/>
          </a:p>
          <a:p>
            <a:r>
              <a:rPr lang="zh-CN" altLang="en-US" dirty="0"/>
              <a:t>       } </a:t>
            </a:r>
          </a:p>
        </p:txBody>
      </p:sp>
    </p:spTree>
    <p:extLst>
      <p:ext uri="{BB962C8B-B14F-4D97-AF65-F5344CB8AC3E}">
        <p14:creationId xmlns:p14="http://schemas.microsoft.com/office/powerpoint/2010/main" val="163043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</a:p>
          <a:p>
            <a:pPr lvl="1"/>
            <a:r>
              <a:rPr lang="zh-CN" altLang="en-US" dirty="0"/>
              <a:t>通过图而非编程方式制作</a:t>
            </a:r>
            <a:r>
              <a:rPr lang="en-US" altLang="zh-CN" dirty="0"/>
              <a:t>Shader</a:t>
            </a:r>
          </a:p>
          <a:p>
            <a:pPr lvl="1"/>
            <a:r>
              <a:rPr lang="zh-CN" altLang="en-US" dirty="0"/>
              <a:t>实时展示</a:t>
            </a:r>
            <a:r>
              <a:rPr lang="en-US" altLang="zh-CN" dirty="0"/>
              <a:t>Shader</a:t>
            </a:r>
            <a:r>
              <a:rPr lang="zh-CN" altLang="en-US" dirty="0"/>
              <a:t>的效果</a:t>
            </a:r>
            <a:endParaRPr lang="en-US" alt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398EC7-1432-6044-B4F7-0604B40D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0" y="2492896"/>
            <a:ext cx="7906072" cy="407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r>
              <a:rPr lang="zh-CN" altLang="en-US" dirty="0"/>
              <a:t> 创建</a:t>
            </a:r>
            <a:endParaRPr lang="en-US" altLang="zh-CN" dirty="0"/>
          </a:p>
          <a:p>
            <a:pPr lvl="1"/>
            <a:r>
              <a:rPr lang="zh-CN" altLang="en-US" dirty="0"/>
              <a:t>在渲染管线项目中才能创建</a:t>
            </a:r>
            <a:endParaRPr lang="en-US" altLang="zh-CN" dirty="0"/>
          </a:p>
          <a:p>
            <a:pPr lvl="1"/>
            <a:r>
              <a:rPr lang="en-US" altLang="zh-CN" dirty="0"/>
              <a:t>Create &gt; Shader &gt; Universal Render Pipeline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369B57-4FBD-664D-A008-5058691C6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" y="3140968"/>
            <a:ext cx="8532440" cy="29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97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r>
              <a:rPr lang="zh-CN" altLang="en-US" dirty="0"/>
              <a:t> 编辑界面 </a:t>
            </a:r>
            <a:endParaRPr lang="en-US" altLang="zh-C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651937A-7238-1548-8CAE-7C929848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12" y="1916832"/>
            <a:ext cx="7499176" cy="397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25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r>
              <a:rPr lang="zh-CN" altLang="en-US" dirty="0"/>
              <a:t> 编辑界面</a:t>
            </a:r>
            <a:endParaRPr lang="en-US" altLang="zh-CN" dirty="0"/>
          </a:p>
          <a:p>
            <a:pPr lvl="2"/>
            <a:r>
              <a:rPr lang="en-US" altLang="zh-CN" dirty="0"/>
              <a:t>①</a:t>
            </a:r>
            <a:r>
              <a:rPr lang="zh-CN" altLang="en-US" dirty="0"/>
              <a:t> </a:t>
            </a:r>
            <a:r>
              <a:rPr lang="en-US" altLang="zh-CN" dirty="0" err="1"/>
              <a:t>ToolBar</a:t>
            </a:r>
            <a:r>
              <a:rPr lang="en-US" altLang="zh-CN" dirty="0"/>
              <a:t>:</a:t>
            </a:r>
            <a:r>
              <a:rPr lang="zh-CN" altLang="en-US" dirty="0"/>
              <a:t> 保存</a:t>
            </a:r>
            <a:r>
              <a:rPr lang="en-US" altLang="zh-CN" dirty="0"/>
              <a:t>Shader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②</a:t>
            </a:r>
            <a:r>
              <a:rPr lang="zh-CN" altLang="en-US" dirty="0"/>
              <a:t> </a:t>
            </a:r>
            <a:r>
              <a:rPr lang="en-US" altLang="zh-CN" dirty="0"/>
              <a:t>Blackboard:</a:t>
            </a:r>
            <a:r>
              <a:rPr lang="zh-CN" altLang="en-US" dirty="0"/>
              <a:t> 允许艺术家创建和改变的属性 </a:t>
            </a:r>
            <a:endParaRPr lang="en-US" altLang="zh-CN" dirty="0"/>
          </a:p>
          <a:p>
            <a:pPr lvl="2"/>
            <a:r>
              <a:rPr lang="en-US" altLang="zh-CN" dirty="0"/>
              <a:t>③</a:t>
            </a:r>
            <a:r>
              <a:rPr lang="zh-CN" altLang="en-US" dirty="0"/>
              <a:t> 工作区 </a:t>
            </a:r>
            <a:endParaRPr lang="en-US" altLang="zh-CN" dirty="0"/>
          </a:p>
          <a:p>
            <a:pPr lvl="2"/>
            <a:r>
              <a:rPr lang="en-US" altLang="zh-CN" dirty="0"/>
              <a:t>④</a:t>
            </a:r>
            <a:r>
              <a:rPr lang="zh-CN" altLang="en-US" dirty="0"/>
              <a:t> 实时预览 </a:t>
            </a:r>
            <a:endParaRPr lang="en-US" altLang="zh-CN" dirty="0"/>
          </a:p>
          <a:p>
            <a:pPr lvl="2"/>
            <a:r>
              <a:rPr lang="en-US" altLang="zh-CN" dirty="0"/>
              <a:t>⑤</a:t>
            </a:r>
            <a:r>
              <a:rPr lang="zh-CN" altLang="en-US" dirty="0"/>
              <a:t> 当前结点</a:t>
            </a:r>
            <a:r>
              <a:rPr lang="en-US" altLang="zh-CN" dirty="0"/>
              <a:t>/Graph</a:t>
            </a:r>
            <a:r>
              <a:rPr lang="zh-CN" altLang="en-US" dirty="0"/>
              <a:t>的预览 </a:t>
            </a:r>
            <a:endParaRPr lang="en-US" altLang="zh-CN" dirty="0"/>
          </a:p>
          <a:p>
            <a:pPr lvl="2"/>
            <a:r>
              <a:rPr lang="en-US" altLang="zh-CN" dirty="0"/>
              <a:t>⑥</a:t>
            </a:r>
            <a:r>
              <a:rPr lang="zh-CN" altLang="en-US" dirty="0"/>
              <a:t> 决定</a:t>
            </a:r>
            <a:r>
              <a:rPr lang="en-US" altLang="zh-CN" dirty="0"/>
              <a:t>Shader</a:t>
            </a:r>
            <a:r>
              <a:rPr lang="zh-CN" altLang="en-US" dirty="0"/>
              <a:t>的最终结点，包含</a:t>
            </a:r>
            <a:r>
              <a:rPr lang="en-US" altLang="zh-CN" dirty="0"/>
              <a:t>Shader</a:t>
            </a:r>
            <a:r>
              <a:rPr lang="zh-CN" altLang="en-US" dirty="0"/>
              <a:t>的一系列属性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9243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83D71-0C85-4829-ADBB-2E007F04A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5A018-CCB1-4A00-B1C1-B34E62EFEAA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参考教程实现类似的流水效果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https://www.ronja-tutorials.com/2018/11/03/river.html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105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 dirty="0"/>
              <a:t>!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53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熟悉着色器编程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Shader Graph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hlinkClick r:id="rId2"/>
              </a:rPr>
              <a:t>http://unity.com/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891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2F0B3-6357-4687-985F-1345393C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5EB823-2A1F-4450-ADB0-8098F56F8AF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https://docs.unity3d.com/2021.2/Documentation/Manual/Shaders.html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4683A-AD72-9B49-9789-207B4B6D5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988840"/>
            <a:ext cx="8877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659486"/>
          </a:xfrm>
        </p:spPr>
        <p:txBody>
          <a:bodyPr/>
          <a:lstStyle/>
          <a:p>
            <a:r>
              <a:rPr lang="zh-CN" altLang="en-US" dirty="0"/>
              <a:t>渲染路径：前向渲染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使用前向渲染路径时，被照亮的对象将在单独的通道中进行渲染</a:t>
            </a:r>
          </a:p>
          <a:p>
            <a:pPr lvl="2"/>
            <a:r>
              <a:rPr lang="zh-CN" altLang="en-US" dirty="0"/>
              <a:t>根据场景中的光源数量以及它们是否影响游戏对象，有些对象可能会渲染多次</a:t>
            </a:r>
            <a:endParaRPr lang="en-US" altLang="zh-CN" dirty="0"/>
          </a:p>
          <a:p>
            <a:pPr lvl="1"/>
            <a:r>
              <a:rPr lang="zh-CN" altLang="en-US" dirty="0"/>
              <a:t>优点</a:t>
            </a:r>
            <a:endParaRPr lang="en-US" altLang="zh-CN" dirty="0"/>
          </a:p>
          <a:p>
            <a:pPr lvl="2"/>
            <a:r>
              <a:rPr lang="zh-CN" altLang="en-US" dirty="0"/>
              <a:t>渲染速度非常快，这有助于降低对硬件的要求</a:t>
            </a:r>
            <a:endParaRPr lang="en-US" altLang="zh-CN" dirty="0"/>
          </a:p>
          <a:p>
            <a:pPr lvl="2"/>
            <a:r>
              <a:rPr lang="zh-CN" altLang="en-US" dirty="0"/>
              <a:t>提供多种自定义着色模型，而且可以快速处理透明度</a:t>
            </a:r>
            <a:endParaRPr lang="en-US" altLang="zh-CN" dirty="0"/>
          </a:p>
          <a:p>
            <a:pPr lvl="1"/>
            <a:r>
              <a:rPr lang="zh-CN" altLang="en-US" dirty="0"/>
              <a:t>缺点</a:t>
            </a:r>
            <a:endParaRPr lang="en-US" altLang="zh-CN" dirty="0"/>
          </a:p>
          <a:p>
            <a:pPr lvl="2"/>
            <a:r>
              <a:rPr lang="zh-CN" altLang="en-US" dirty="0"/>
              <a:t>每个光源都会带来一定的渲染成本</a:t>
            </a:r>
          </a:p>
          <a:p>
            <a:pPr lvl="2"/>
            <a:r>
              <a:rPr lang="zh-CN" altLang="en-US" dirty="0"/>
              <a:t>场景中的光源越多，渲染也就越费时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85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875510"/>
          </a:xfrm>
        </p:spPr>
        <p:txBody>
          <a:bodyPr>
            <a:normAutofit/>
          </a:bodyPr>
          <a:lstStyle/>
          <a:p>
            <a:r>
              <a:rPr lang="zh-CN" altLang="en-US" dirty="0"/>
              <a:t>渲染路径：延迟渲染</a:t>
            </a:r>
            <a:endParaRPr lang="en-US" altLang="zh-CN" dirty="0"/>
          </a:p>
          <a:p>
            <a:pPr lvl="1"/>
            <a:r>
              <a:rPr lang="zh-CN" altLang="en-US" dirty="0"/>
              <a:t>原理</a:t>
            </a:r>
            <a:endParaRPr lang="en-US" altLang="zh-CN" dirty="0"/>
          </a:p>
          <a:p>
            <a:pPr lvl="2"/>
            <a:r>
              <a:rPr lang="zh-CN" altLang="en-US" dirty="0"/>
              <a:t>使用前向渲染路径时，被照亮的对象将在单独的通道中进行渲染</a:t>
            </a:r>
          </a:p>
          <a:p>
            <a:pPr lvl="2"/>
            <a:r>
              <a:rPr lang="zh-CN" altLang="en-US" dirty="0"/>
              <a:t>根据场景中的光源数量以及它们是否影响游戏对象，有些对象可能会渲染多次</a:t>
            </a:r>
            <a:endParaRPr lang="en-US" altLang="zh-CN" dirty="0"/>
          </a:p>
          <a:p>
            <a:pPr lvl="1"/>
            <a:r>
              <a:rPr lang="zh-CN" altLang="en-US" dirty="0"/>
              <a:t>优点</a:t>
            </a:r>
            <a:endParaRPr lang="en-US" altLang="zh-CN" dirty="0"/>
          </a:p>
          <a:p>
            <a:pPr lvl="2"/>
            <a:r>
              <a:rPr lang="zh-CN" altLang="en-US" dirty="0"/>
              <a:t>渲染成本与光源照亮的像素数（而不是光源本身的数量）成正比；当场景中有很多光源时，该功能非常有用。</a:t>
            </a:r>
          </a:p>
          <a:p>
            <a:pPr lvl="2"/>
            <a:r>
              <a:rPr lang="zh-CN" altLang="en-US" dirty="0"/>
              <a:t>令渲染成本大大降低缺点</a:t>
            </a:r>
            <a:endParaRPr lang="en-US" altLang="zh-CN" dirty="0"/>
          </a:p>
          <a:p>
            <a:pPr lvl="1"/>
            <a:r>
              <a:rPr lang="zh-CN" altLang="en-US" dirty="0"/>
              <a:t>缺点</a:t>
            </a:r>
            <a:endParaRPr lang="en-US" altLang="zh-CN" dirty="0"/>
          </a:p>
          <a:p>
            <a:pPr lvl="2"/>
            <a:r>
              <a:rPr lang="zh-CN" altLang="en-US" dirty="0"/>
              <a:t>通常需要功能更强大的硬件</a:t>
            </a:r>
            <a:endParaRPr lang="en-US" altLang="zh-CN" dirty="0"/>
          </a:p>
          <a:p>
            <a:pPr lvl="2"/>
            <a:r>
              <a:rPr lang="zh-CN" altLang="en-US" dirty="0"/>
              <a:t>不受某些移动设备支持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9584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875510"/>
          </a:xfrm>
        </p:spPr>
        <p:txBody>
          <a:bodyPr>
            <a:normAutofit/>
          </a:bodyPr>
          <a:lstStyle/>
          <a:p>
            <a:r>
              <a:rPr lang="zh-CN" altLang="en-US" dirty="0"/>
              <a:t>渲染管线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A7980B-BB13-034C-9012-ACF5E0C52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72" y="1700808"/>
            <a:ext cx="7427168" cy="49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5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875510"/>
          </a:xfrm>
        </p:spPr>
        <p:txBody>
          <a:bodyPr>
            <a:normAutofit/>
          </a:bodyPr>
          <a:lstStyle/>
          <a:p>
            <a:r>
              <a:rPr lang="zh-CN" altLang="en-US" dirty="0"/>
              <a:t>渲染管线：</a:t>
            </a:r>
            <a:r>
              <a:rPr lang="en-US" altLang="zh-CN" dirty="0"/>
              <a:t>Light-Weight Rendering Pipeline (LWRP)</a:t>
            </a:r>
          </a:p>
          <a:p>
            <a:pPr lvl="1"/>
            <a:r>
              <a:rPr lang="zh-CN" altLang="en-US" dirty="0"/>
              <a:t>概述</a:t>
            </a:r>
            <a:endParaRPr lang="en-US" altLang="zh-CN" dirty="0"/>
          </a:p>
          <a:p>
            <a:pPr lvl="2"/>
            <a:r>
              <a:rPr lang="zh-CN" altLang="en-US" dirty="0"/>
              <a:t>旨在为对实时照明需求较小的游戏开发人员提供优化的性能</a:t>
            </a:r>
            <a:endParaRPr lang="en-US" altLang="zh-CN" dirty="0"/>
          </a:p>
          <a:p>
            <a:pPr lvl="2"/>
            <a:r>
              <a:rPr lang="zh-CN" altLang="en-US" dirty="0"/>
              <a:t>但会影响光线和阴影效果</a:t>
            </a:r>
            <a:endParaRPr lang="en-US" altLang="zh-CN" dirty="0"/>
          </a:p>
          <a:p>
            <a:pPr lvl="1"/>
            <a:r>
              <a:rPr lang="zh-CN" altLang="en-US" dirty="0"/>
              <a:t>特点</a:t>
            </a:r>
            <a:endParaRPr lang="en-US" altLang="zh-CN" dirty="0"/>
          </a:p>
          <a:p>
            <a:pPr lvl="2"/>
            <a:r>
              <a:rPr lang="zh-CN" altLang="en-US" dirty="0"/>
              <a:t>执行前向渲染，只采用一个实时阴影光照，并且针对每个物体进行光照剔除</a:t>
            </a:r>
            <a:endParaRPr lang="en-US" altLang="zh-CN" dirty="0"/>
          </a:p>
          <a:p>
            <a:pPr lvl="2"/>
            <a:r>
              <a:rPr lang="zh-CN" altLang="en-US" dirty="0"/>
              <a:t>调用绘制次数更少</a:t>
            </a:r>
            <a:endParaRPr lang="en-US" altLang="zh-CN" dirty="0"/>
          </a:p>
          <a:p>
            <a:pPr lvl="2"/>
            <a:r>
              <a:rPr lang="zh-CN" altLang="en-US" dirty="0"/>
              <a:t>支持</a:t>
            </a:r>
            <a:r>
              <a:rPr lang="en-US" altLang="zh-CN" dirty="0" err="1"/>
              <a:t>ShaderGraph</a:t>
            </a:r>
            <a:r>
              <a:rPr lang="zh-CN" altLang="en-US" dirty="0"/>
              <a:t>，利于制作</a:t>
            </a:r>
            <a:r>
              <a:rPr lang="en-US" altLang="zh-CN" dirty="0"/>
              <a:t>Shader</a:t>
            </a:r>
          </a:p>
          <a:p>
            <a:pPr lvl="1"/>
            <a:r>
              <a:rPr lang="en-US" altLang="zh-CN" dirty="0"/>
              <a:t>Unity2020</a:t>
            </a:r>
            <a:r>
              <a:rPr lang="zh-CN" altLang="en-US" dirty="0"/>
              <a:t>中被</a:t>
            </a:r>
            <a:r>
              <a:rPr lang="en-US" altLang="zh-CN" dirty="0"/>
              <a:t>URP(Universal Rendering Pipeline)</a:t>
            </a:r>
            <a:r>
              <a:rPr lang="zh-CN" altLang="en-US" dirty="0"/>
              <a:t>取代，特点不变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9617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5742</TotalTime>
  <Words>1195</Words>
  <Application>Microsoft Office PowerPoint</Application>
  <PresentationFormat>全屏显示(4:3)</PresentationFormat>
  <Paragraphs>174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Calibri</vt:lpstr>
      <vt:lpstr>Franklin Gothic Book</vt:lpstr>
      <vt:lpstr>Perpetua</vt:lpstr>
      <vt:lpstr>Wingdings 2</vt:lpstr>
      <vt:lpstr>平衡</vt:lpstr>
      <vt:lpstr>游戏设计导论</vt:lpstr>
      <vt:lpstr>实验十</vt:lpstr>
      <vt:lpstr>实验目的</vt:lpstr>
      <vt:lpstr>实验条件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PowerPoint 演示文稿</vt:lpstr>
      <vt:lpstr>背景知识</vt:lpstr>
      <vt:lpstr>PowerPoint 演示文稿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cp:lastModifiedBy>xi feng</cp:lastModifiedBy>
  <cp:revision>399</cp:revision>
  <dcterms:modified xsi:type="dcterms:W3CDTF">2024-07-01T03:36:21Z</dcterms:modified>
</cp:coreProperties>
</file>